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2" r:id="rId6"/>
    <p:sldId id="260" r:id="rId7"/>
    <p:sldId id="268" r:id="rId8"/>
    <p:sldId id="265" r:id="rId9"/>
    <p:sldId id="284" r:id="rId10"/>
    <p:sldId id="282" r:id="rId11"/>
    <p:sldId id="283" r:id="rId12"/>
    <p:sldId id="266" r:id="rId13"/>
    <p:sldId id="271" r:id="rId14"/>
    <p:sldId id="272" r:id="rId15"/>
    <p:sldId id="273" r:id="rId16"/>
    <p:sldId id="274" r:id="rId17"/>
    <p:sldId id="365" r:id="rId18"/>
    <p:sldId id="368" r:id="rId19"/>
    <p:sldId id="281" r:id="rId20"/>
    <p:sldId id="367" r:id="rId21"/>
    <p:sldId id="369" r:id="rId22"/>
    <p:sldId id="276" r:id="rId23"/>
    <p:sldId id="279" r:id="rId24"/>
    <p:sldId id="363" r:id="rId25"/>
    <p:sldId id="358" r:id="rId26"/>
    <p:sldId id="361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9"/>
    <p:restoredTop sz="89879"/>
  </p:normalViewPr>
  <p:slideViewPr>
    <p:cSldViewPr snapToGrid="0">
      <p:cViewPr varScale="1">
        <p:scale>
          <a:sx n="143" d="100"/>
          <a:sy n="143" d="100"/>
        </p:scale>
        <p:origin x="1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27359"/>
          <a:ext cx="7620000" cy="1132560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55287" y="82646"/>
        <a:ext cx="7509426" cy="1021986"/>
      </dsp:txXfrm>
    </dsp:sp>
    <dsp:sp modelId="{BB43CD38-4D66-7F48-B95C-D754C27EE6A1}">
      <dsp:nvSpPr>
        <dsp:cNvPr id="0" name=""/>
        <dsp:cNvSpPr/>
      </dsp:nvSpPr>
      <dsp:spPr>
        <a:xfrm>
          <a:off x="0" y="1191600"/>
          <a:ext cx="7620000" cy="1132560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55287" y="1246887"/>
        <a:ext cx="7509426" cy="1021986"/>
      </dsp:txXfrm>
    </dsp:sp>
    <dsp:sp modelId="{F1B0A1B5-BE37-9443-A105-AA0710582759}">
      <dsp:nvSpPr>
        <dsp:cNvPr id="0" name=""/>
        <dsp:cNvSpPr/>
      </dsp:nvSpPr>
      <dsp:spPr>
        <a:xfrm>
          <a:off x="0" y="2355840"/>
          <a:ext cx="7620000" cy="1132560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55287" y="2411127"/>
        <a:ext cx="7509426" cy="1021986"/>
      </dsp:txXfrm>
    </dsp:sp>
    <dsp:sp modelId="{51B769CF-DAE8-8947-B45F-2658FBB4058D}">
      <dsp:nvSpPr>
        <dsp:cNvPr id="0" name=""/>
        <dsp:cNvSpPr/>
      </dsp:nvSpPr>
      <dsp:spPr>
        <a:xfrm>
          <a:off x="0" y="3520080"/>
          <a:ext cx="7620000" cy="1132560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55287" y="3575367"/>
        <a:ext cx="7509426" cy="10219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0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59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r>
              <a:rPr lang="en-US" dirty="0"/>
              <a:t>- </a:t>
            </a: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r>
              <a:rPr lang="en-US" dirty="0"/>
              <a:t>- </a:t>
            </a: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74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hart" Target="../charts/chart1.xm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tx1"/>
                </a:solidFill>
              </a:rPr>
              <a:t>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045720" y="-569374"/>
            <a:ext cx="431645" cy="19724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386282" y="-1897354"/>
            <a:ext cx="438961" cy="4635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364" y="70356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14364" y="-372168"/>
            <a:ext cx="368238" cy="6646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272077" y="5113557"/>
            <a:ext cx="6646284" cy="13212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5902451"/>
              </p:ext>
            </p:extLst>
          </p:nvPr>
        </p:nvGraphicFramePr>
        <p:xfrm>
          <a:off x="5272077" y="3277897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113" y="1001890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600" y="993487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0625" y="985522"/>
            <a:ext cx="1161000" cy="13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tx1"/>
                </a:solidFill>
              </a:rPr>
              <a:t>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Regularization + Objective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831977" y="1912900"/>
            <a:ext cx="2177143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E0E0E"/>
                </a:solidFill>
                <a:effectLst/>
              </a:rPr>
              <a:t>L1 loss function is more robust to outliers because it penalizes them linearly, whereas L2 (Ridge Regression) penalizes them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415246"/>
            <a:ext cx="5460274" cy="348343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Objective Function </a:t>
            </a:r>
            <a:r>
              <a:rPr lang="en-US" sz="2700" dirty="0"/>
              <a:t>and Main Hyperparameters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D8B2-F089-28FC-A751-9DFA5FA76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0400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9EC57-60E4-0AD5-A8E0-108E1F74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65824"/>
            <a:ext cx="10487608" cy="26273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calculations use </a:t>
            </a:r>
            <a:r>
              <a:rPr lang="en-GB" sz="2000" dirty="0">
                <a:solidFill>
                  <a:schemeClr val="tx1"/>
                </a:solidFill>
              </a:rPr>
              <a:t>Bayesian inference, more specifically: </a:t>
            </a:r>
            <a:r>
              <a:rPr lang="en-US" dirty="0"/>
              <a:t>Posterior log-likelihood.</a:t>
            </a:r>
          </a:p>
          <a:p>
            <a:pPr lvl="1"/>
            <a:r>
              <a:rPr lang="en-US" dirty="0"/>
              <a:t>We clearly want the residuals to be follow a normal distribution </a:t>
            </a:r>
            <a:r>
              <a:rPr lang="en-US" dirty="0">
                <a:sym typeface="Wingdings" pitchFamily="2" charset="2"/>
              </a:rPr>
              <a:t> We might as well input and use that information.</a:t>
            </a:r>
            <a:endParaRPr lang="en-US" dirty="0"/>
          </a:p>
          <a:p>
            <a:r>
              <a:rPr lang="en-US" dirty="0"/>
              <a:t>Logarithm of the posterior probability (the Log transforms products into a sum, less computationally intensive).</a:t>
            </a: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Log-likelihood is used for: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Model fitting through Bayesian inference.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Optimization for MAP Estimation.</a:t>
            </a:r>
          </a:p>
          <a:p>
            <a:pPr lvl="1" algn="just"/>
            <a:r>
              <a:rPr lang="en-GB" dirty="0">
                <a:solidFill>
                  <a:schemeClr val="tx1"/>
                </a:solidFill>
              </a:rPr>
              <a:t>MCMC Sampling for Posterior Distribution.</a:t>
            </a: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Optimization Algorithm used by default: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Penalized maximum likelihood estimation with optimization (L-BFGS)</a:t>
            </a:r>
          </a:p>
          <a:p>
            <a:pPr lvl="1" algn="just"/>
            <a:endParaRPr lang="en-GB" dirty="0">
              <a:solidFill>
                <a:schemeClr val="tx1"/>
              </a:solidFill>
            </a:endParaRPr>
          </a:p>
          <a:p>
            <a:pPr lvl="1" algn="just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F6260-375C-501D-C68D-46FA335A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2343C-080A-2AF7-9891-47601083106D}"/>
              </a:ext>
            </a:extLst>
          </p:cNvPr>
          <p:cNvSpPr txBox="1">
            <a:spLocks/>
          </p:cNvSpPr>
          <p:nvPr/>
        </p:nvSpPr>
        <p:spPr>
          <a:xfrm>
            <a:off x="6926357" y="4183574"/>
            <a:ext cx="4779130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Example of a linear regression using L-BFGS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08D52-84BF-74E8-554F-E0E40EFC1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197" y="4459061"/>
            <a:ext cx="4592517" cy="198224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34B3FFF-D647-14EC-39B1-DB436F7FE9EE}"/>
              </a:ext>
            </a:extLst>
          </p:cNvPr>
          <p:cNvSpPr txBox="1">
            <a:spLocks/>
          </p:cNvSpPr>
          <p:nvPr/>
        </p:nvSpPr>
        <p:spPr>
          <a:xfrm>
            <a:off x="1541196" y="4193152"/>
            <a:ext cx="4592517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</p:spTree>
    <p:extLst>
      <p:ext uri="{BB962C8B-B14F-4D97-AF65-F5344CB8AC3E}">
        <p14:creationId xmlns:p14="http://schemas.microsoft.com/office/powerpoint/2010/main" val="341922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6980"/>
            <a:ext cx="9601200" cy="4270420"/>
          </a:xfrm>
        </p:spPr>
        <p:txBody>
          <a:bodyPr/>
          <a:lstStyle/>
          <a:p>
            <a:r>
              <a:rPr lang="en-US" dirty="0"/>
              <a:t>Both </a:t>
            </a:r>
            <a:r>
              <a:rPr lang="en-AU" dirty="0"/>
              <a:t>infer parameters based on observed data and prior beliefs.</a:t>
            </a:r>
          </a:p>
          <a:p>
            <a:pPr lvl="1"/>
            <a:r>
              <a:rPr lang="en-US" dirty="0"/>
              <a:t>MAP: Maximum a Posteriori estimation.</a:t>
            </a:r>
            <a:endParaRPr lang="en-AU" dirty="0"/>
          </a:p>
          <a:p>
            <a:pPr lvl="2"/>
            <a:r>
              <a:rPr lang="en-AU" dirty="0"/>
              <a:t>Conveys a single point estimate: maximum posterior distribution.</a:t>
            </a:r>
          </a:p>
          <a:p>
            <a:pPr lvl="2"/>
            <a:r>
              <a:rPr lang="en-AU" dirty="0"/>
              <a:t>It’s an optimization problem (often GD).</a:t>
            </a:r>
          </a:p>
          <a:p>
            <a:pPr lvl="2"/>
            <a:r>
              <a:rPr lang="en-AU" dirty="0"/>
              <a:t>In complex scenarios, it might miss multiple modes in the posterior.</a:t>
            </a:r>
          </a:p>
          <a:p>
            <a:pPr lvl="1"/>
            <a:r>
              <a:rPr lang="en-US" dirty="0"/>
              <a:t>MCMC: Markov Chain Monte Carlo sampling.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posterior.</a:t>
            </a:r>
          </a:p>
          <a:p>
            <a:pPr lvl="2"/>
            <a:r>
              <a:rPr lang="en-AU" dirty="0"/>
              <a:t>It’s a stochastic simulation.</a:t>
            </a:r>
          </a:p>
          <a:p>
            <a:pPr lvl="2"/>
            <a:r>
              <a:rPr lang="en-AU" dirty="0"/>
              <a:t>Can capture multi-modality in the posterior.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Seasonality using Fourier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96980"/>
            <a:ext cx="9601200" cy="42704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0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29410"/>
              </p:ext>
            </p:extLst>
          </p:nvPr>
        </p:nvGraphicFramePr>
        <p:xfrm>
          <a:off x="1497842" y="3674990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Prophet, Exponential Smoothing (Holt-Winters).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-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7A5BE-7A68-D53D-0A31-B830D53D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8" y="2039886"/>
            <a:ext cx="6731000" cy="3302000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024" y="1778000"/>
            <a:ext cx="3702423" cy="44892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6731000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9601200" cy="4265023"/>
          </a:xfrm>
        </p:spPr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cross_validating</a:t>
            </a:r>
            <a:r>
              <a:rPr lang="en-US" dirty="0"/>
              <a:t> horizons need to be longer than longest seasonality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Error plots by variables (by DOW, by temperature).</a:t>
            </a:r>
          </a:p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  <a:p>
            <a:r>
              <a:rPr lang="en-US" dirty="0"/>
              <a:t>Notebooks?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Prophet inherent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9601200" cy="4265023"/>
          </a:xfrm>
        </p:spPr>
        <p:txBody>
          <a:bodyPr/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Thought: maybe using temperature ^ 2 or something? Explore.</a:t>
            </a:r>
          </a:p>
          <a:p>
            <a:r>
              <a:rPr lang="en-US" dirty="0"/>
              <a:t>Hyperparameters optimization: </a:t>
            </a:r>
            <a:r>
              <a:rPr lang="en-US" dirty="0" err="1"/>
              <a:t>HyperOpt</a:t>
            </a:r>
            <a:r>
              <a:rPr lang="en-US" dirty="0"/>
              <a:t>.</a:t>
            </a:r>
          </a:p>
          <a:p>
            <a:r>
              <a:rPr lang="en-US" dirty="0"/>
              <a:t>Holidays not considering DOW.</a:t>
            </a:r>
          </a:p>
          <a:p>
            <a:r>
              <a:rPr lang="en-US" dirty="0"/>
              <a:t>Weekly Seasonality change through year (Mostly Sat, Sun in GB).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ctr"/>
          <a:lstStyle/>
          <a:p>
            <a:r>
              <a:rPr lang="en-US" dirty="0"/>
              <a:t>Open-box: Clear input components, parameters, outputs, optimization algorithm - not neural networks.</a:t>
            </a:r>
          </a:p>
          <a:p>
            <a:pPr lvl="1"/>
            <a:r>
              <a:rPr lang="en-US" sz="1800" dirty="0"/>
              <a:t>Trend, Daily/Weekly/Yearly Seasonality, Holidays, External variables.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 instead of MLE for posterior distributions.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763866"/>
              </p:ext>
            </p:extLst>
          </p:nvPr>
        </p:nvGraphicFramePr>
        <p:xfrm>
          <a:off x="1081549" y="1609917"/>
          <a:ext cx="7620000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5053511"/>
            <a:ext cx="2086264" cy="123640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HH: Half-Hourly.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NHH: Non-HH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GSP: Grid Supply Point</a:t>
            </a:r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0C9C6-B992-5CF8-A0B4-F92B3E0536A2}"/>
              </a:ext>
            </a:extLst>
          </p:cNvPr>
          <p:cNvSpPr txBox="1"/>
          <p:nvPr/>
        </p:nvSpPr>
        <p:spPr>
          <a:xfrm>
            <a:off x="5722858" y="2571214"/>
            <a:ext cx="6075851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2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2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2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Granular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tx1"/>
                </a:solidFill>
              </a:rPr>
              <a:t>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tx1"/>
                </a:solidFill>
              </a:rPr>
              <a:t>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0B4E77-321B-97FE-6717-6DEB9CE369B5}"/>
              </a:ext>
            </a:extLst>
          </p:cNvPr>
          <p:cNvSpPr/>
          <p:nvPr/>
        </p:nvSpPr>
        <p:spPr>
          <a:xfrm>
            <a:off x="5429230" y="347871"/>
            <a:ext cx="272023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673191" y="-717690"/>
            <a:ext cx="247228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6562784" y="2109083"/>
            <a:ext cx="438961" cy="2552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u="sng" dirty="0"/>
              <a:t>Temperature Regressors</a:t>
            </a:r>
          </a:p>
          <a:p>
            <a:pPr algn="ctr"/>
            <a:r>
              <a:rPr lang="en-GB" sz="1013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295" y="747040"/>
            <a:ext cx="2323840" cy="232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F45737-F9FB-0EBF-2037-5225F4ED9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883" y="3676923"/>
            <a:ext cx="2326054" cy="1332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51DE2-D3A7-C47C-BC39-76B8B0C42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8834" y="4998447"/>
            <a:ext cx="1162025" cy="1327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FED6B-0CB7-8556-256D-220A5507C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3559" y="5011147"/>
            <a:ext cx="1161000" cy="1308017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1DD3B-C155-3F64-A508-493FDF509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4199" y="922593"/>
            <a:ext cx="3464097" cy="2071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06F5E8-6C8D-CE3C-F18E-16A89328FD80}"/>
              </a:ext>
            </a:extLst>
          </p:cNvPr>
          <p:cNvSpPr/>
          <p:nvPr/>
        </p:nvSpPr>
        <p:spPr>
          <a:xfrm rot="5400000">
            <a:off x="9950989" y="-1003260"/>
            <a:ext cx="439716" cy="331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Forecast + Trend Changepoints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4AF055-9474-AB93-1EB6-F639E9FC341B}"/>
              </a:ext>
            </a:extLst>
          </p:cNvPr>
          <p:cNvSpPr/>
          <p:nvPr/>
        </p:nvSpPr>
        <p:spPr>
          <a:xfrm>
            <a:off x="8375300" y="347871"/>
            <a:ext cx="3651600" cy="60750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10033310" y="1552849"/>
            <a:ext cx="368238" cy="3409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8487295" y="4998447"/>
            <a:ext cx="3421300" cy="13270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/>
        </p:nvGraphicFramePr>
        <p:xfrm>
          <a:off x="8512695" y="3521456"/>
          <a:ext cx="3409468" cy="1414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52293206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8297</TotalTime>
  <Words>4290</Words>
  <Application>Microsoft Macintosh PowerPoint</Application>
  <PresentationFormat>Widescreen</PresentationFormat>
  <Paragraphs>451</Paragraphs>
  <Slides>27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GB Gross Demand ETL ELEXON**</vt:lpstr>
      <vt:lpstr>Weather Data ETL Meteostat**</vt:lpstr>
      <vt:lpstr>Different Granularities, Different Insights…</vt:lpstr>
      <vt:lpstr>Granular Forecasting</vt:lpstr>
      <vt:lpstr>PowerPoint Presentation</vt:lpstr>
      <vt:lpstr>PowerPoint Presentation</vt:lpstr>
      <vt:lpstr>PowerPoint Presentation</vt:lpstr>
      <vt:lpstr>PowerPoint Presentation</vt:lpstr>
      <vt:lpstr>Prophet Objective Function</vt:lpstr>
      <vt:lpstr>Regularization + Objective Function</vt:lpstr>
      <vt:lpstr>Objective Function and Main Hyperparameters</vt:lpstr>
      <vt:lpstr>All the Hyperparameters.</vt:lpstr>
      <vt:lpstr>Model Fitting, Posterior Distribution</vt:lpstr>
      <vt:lpstr>MAP vs. MCMC</vt:lpstr>
      <vt:lpstr>Seasonality using Fourier Series</vt:lpstr>
      <vt:lpstr>Understanding the Python Model: Initial Parameters</vt:lpstr>
      <vt:lpstr>Understanding the Python Model: Fitted Parameters</vt:lpstr>
      <vt:lpstr>Stan Optimization Algorithm</vt:lpstr>
      <vt:lpstr>HyperOpt: Hyperparamter tuning</vt:lpstr>
      <vt:lpstr>Training Prophet Models</vt:lpstr>
      <vt:lpstr>TO SHOW</vt:lpstr>
      <vt:lpstr>Some GB demand insights</vt:lpstr>
      <vt:lpstr>Hourly Modelling</vt:lpstr>
      <vt:lpstr>Prophet inherent drawbacks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21</cp:revision>
  <dcterms:created xsi:type="dcterms:W3CDTF">2024-07-22T10:59:02Z</dcterms:created>
  <dcterms:modified xsi:type="dcterms:W3CDTF">2024-09-23T19:09:26Z</dcterms:modified>
</cp:coreProperties>
</file>